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8" r:id="rId2"/>
    <p:sldId id="299"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050"/>
    <a:srgbClr val="E43C44"/>
    <a:srgbClr val="E12B34"/>
    <a:srgbClr val="46739C"/>
    <a:srgbClr val="3D6487"/>
    <a:srgbClr val="DA1F28"/>
    <a:srgbClr val="E96167"/>
    <a:srgbClr val="E33941"/>
    <a:srgbClr val="E7535A"/>
    <a:srgbClr val="E74F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55935" autoAdjust="0"/>
  </p:normalViewPr>
  <p:slideViewPr>
    <p:cSldViewPr snapToGrid="0" showGuides="1">
      <p:cViewPr varScale="1">
        <p:scale>
          <a:sx n="85" d="100"/>
          <a:sy n="85" d="100"/>
        </p:scale>
        <p:origin x="341" y="53"/>
      </p:cViewPr>
      <p:guideLst>
        <p:guide orient="horz" pos="2160"/>
        <p:guide pos="3863"/>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7" d="100"/>
          <a:sy n="57" d="100"/>
        </p:scale>
        <p:origin x="1956" y="3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79B17-92AA-447C-8182-6D8DE636D636}" type="datetimeFigureOut">
              <a:rPr lang="zh-CN" altLang="en-US" smtClean="0"/>
              <a:pPr/>
              <a:t>2022/2/4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BE0BE-46EA-40D2-B0A2-128018586D75}" type="slidenum">
              <a:rPr lang="zh-CN" altLang="en-US" smtClean="0"/>
              <a:pPr/>
              <a:t>‹#›</a:t>
            </a:fld>
            <a:endParaRPr lang="zh-CN" altLang="en-US"/>
          </a:p>
        </p:txBody>
      </p:sp>
    </p:spTree>
    <p:extLst>
      <p:ext uri="{BB962C8B-B14F-4D97-AF65-F5344CB8AC3E}">
        <p14:creationId xmlns:p14="http://schemas.microsoft.com/office/powerpoint/2010/main" val="3429087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5F58A01-9B30-4636-BC81-B292722D2D0D}" type="datetimeFigureOut">
              <a:rPr lang="zh-CN" altLang="en-US" smtClean="0"/>
              <a:pPr/>
              <a:t>2022/2/4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240996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F58A01-9B30-4636-BC81-B292722D2D0D}" type="datetimeFigureOut">
              <a:rPr lang="zh-CN" altLang="en-US" smtClean="0"/>
              <a:pPr/>
              <a:t>2022/2/4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318567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F58A01-9B30-4636-BC81-B292722D2D0D}" type="datetimeFigureOut">
              <a:rPr lang="zh-CN" altLang="en-US" smtClean="0"/>
              <a:pPr/>
              <a:t>2022/2/4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383383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F58A01-9B30-4636-BC81-B292722D2D0D}" type="datetimeFigureOut">
              <a:rPr lang="zh-CN" altLang="en-US" smtClean="0"/>
              <a:pPr/>
              <a:t>2022/2/4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135751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5F58A01-9B30-4636-BC81-B292722D2D0D}" type="datetimeFigureOut">
              <a:rPr lang="zh-CN" altLang="en-US" smtClean="0"/>
              <a:pPr/>
              <a:t>2022/2/4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308855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5F58A01-9B30-4636-BC81-B292722D2D0D}" type="datetimeFigureOut">
              <a:rPr lang="zh-CN" altLang="en-US" smtClean="0"/>
              <a:pPr/>
              <a:t>2022/2/4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209499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5F58A01-9B30-4636-BC81-B292722D2D0D}" type="datetimeFigureOut">
              <a:rPr lang="zh-CN" altLang="en-US" smtClean="0"/>
              <a:pPr/>
              <a:t>2022/2/4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249994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5F58A01-9B30-4636-BC81-B292722D2D0D}" type="datetimeFigureOut">
              <a:rPr lang="zh-CN" altLang="en-US" smtClean="0"/>
              <a:pPr/>
              <a:t>2022/2/4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2690897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F58A01-9B30-4636-BC81-B292722D2D0D}" type="datetimeFigureOut">
              <a:rPr lang="zh-CN" altLang="en-US" smtClean="0"/>
              <a:pPr/>
              <a:t>2022/2/4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234647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5F58A01-9B30-4636-BC81-B292722D2D0D}" type="datetimeFigureOut">
              <a:rPr lang="zh-CN" altLang="en-US" smtClean="0"/>
              <a:pPr/>
              <a:t>2022/2/4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372405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5F58A01-9B30-4636-BC81-B292722D2D0D}" type="datetimeFigureOut">
              <a:rPr lang="zh-CN" altLang="en-US" smtClean="0"/>
              <a:pPr/>
              <a:t>2022/2/4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598717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openDmn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58A01-9B30-4636-BC81-B292722D2D0D}" type="datetimeFigureOut">
              <a:rPr lang="zh-CN" altLang="en-US" smtClean="0"/>
              <a:pPr/>
              <a:t>2022/2/4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235439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E71E57-4755-4079-B00D-C78DC984F704}"/>
              </a:ext>
            </a:extLst>
          </p:cNvPr>
          <p:cNvSpPr txBox="1"/>
          <p:nvPr/>
        </p:nvSpPr>
        <p:spPr>
          <a:xfrm>
            <a:off x="161364" y="540155"/>
            <a:ext cx="9018495" cy="662554"/>
          </a:xfrm>
          <a:prstGeom prst="rect">
            <a:avLst/>
          </a:prstGeom>
          <a:noFill/>
        </p:spPr>
        <p:txBody>
          <a:bodyPr wrap="square">
            <a:spAutoFit/>
          </a:bodyPr>
          <a:lstStyle/>
          <a:p>
            <a:pPr indent="450215" algn="just">
              <a:lnSpc>
                <a:spcPct val="150000"/>
              </a:lnSpc>
              <a:spcAft>
                <a:spcPts val="800"/>
              </a:spcAft>
            </a:pPr>
            <a:r>
              <a:rPr lang="ru-RU" sz="2800" b="1" dirty="0">
                <a:solidFill>
                  <a:schemeClr val="accent1">
                    <a:lumMod val="50000"/>
                  </a:schemeClr>
                </a:solidFill>
                <a:latin typeface="Times New Roman" panose="02020603050405020304" pitchFamily="18" charset="0"/>
                <a:ea typeface="+mj-ea"/>
                <a:cs typeface="Times New Roman" panose="02020603050405020304" pitchFamily="18" charset="0"/>
              </a:rPr>
              <a:t>Тема 4. Производные ценные бумаги</a:t>
            </a:r>
          </a:p>
        </p:txBody>
      </p:sp>
      <p:sp>
        <p:nvSpPr>
          <p:cNvPr id="4" name="文本框 4">
            <a:extLst>
              <a:ext uri="{FF2B5EF4-FFF2-40B4-BE49-F238E27FC236}">
                <a16:creationId xmlns:a16="http://schemas.microsoft.com/office/drawing/2014/main" id="{65229784-6BE4-47EE-A36A-BAE3EA70523B}"/>
              </a:ext>
            </a:extLst>
          </p:cNvPr>
          <p:cNvSpPr txBox="1"/>
          <p:nvPr/>
        </p:nvSpPr>
        <p:spPr>
          <a:xfrm>
            <a:off x="564432" y="1143327"/>
            <a:ext cx="6913752" cy="2812950"/>
          </a:xfrm>
          <a:prstGeom prst="rect">
            <a:avLst/>
          </a:prstGeom>
          <a:noFill/>
        </p:spPr>
        <p:txBody>
          <a:bodyPr wrap="none" rtlCol="0">
            <a:spAutoFit/>
          </a:bodyPr>
          <a:lstStyle/>
          <a:p>
            <a:pPr marL="342900" lvl="0" indent="-342900" algn="just">
              <a:lnSpc>
                <a:spcPct val="150000"/>
              </a:lnSpc>
              <a:buFont typeface="+mj-lt"/>
              <a:buAutoNum type="arabicPeriod"/>
            </a:pPr>
            <a:r>
              <a:rPr lang="ru-RU" sz="20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Понятие производных инструментов и их особенности.</a:t>
            </a:r>
            <a:endParaRPr lang="ru-RU" sz="1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ru-RU" sz="20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Форварды</a:t>
            </a:r>
            <a:endParaRPr lang="ru-RU" sz="1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ru-RU" sz="20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Фьючерсы</a:t>
            </a:r>
            <a:endParaRPr lang="ru-RU" sz="1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ru-RU" sz="20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Опционы</a:t>
            </a:r>
            <a:endParaRPr lang="ru-RU" sz="1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ru-RU" sz="20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Варранты</a:t>
            </a:r>
            <a:endParaRPr lang="ru-RU" sz="1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pPr>
            <a:r>
              <a:rPr lang="ru-RU" sz="20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Свопы</a:t>
            </a:r>
            <a:endParaRPr lang="ru-RU" sz="1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347EE671-417D-4953-B1BA-8E1A28516D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5020" y="4279182"/>
            <a:ext cx="3012141" cy="214314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9D7277B-D4BF-4175-A152-F89EDCC33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525" y="1747929"/>
            <a:ext cx="6777318" cy="225910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8DA0C25-AFED-49EC-B08A-971CC45644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157" y="4058739"/>
            <a:ext cx="3012141" cy="22591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073E3F5-19FA-468A-A7EB-D79E0F2D458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78" t="6024" r="1382" b="4052"/>
          <a:stretch/>
        </p:blipFill>
        <p:spPr bwMode="auto">
          <a:xfrm>
            <a:off x="4257319" y="4279183"/>
            <a:ext cx="3283618" cy="214314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232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один верхний угол скругленный, другой — усеченный 1">
            <a:extLst>
              <a:ext uri="{FF2B5EF4-FFF2-40B4-BE49-F238E27FC236}">
                <a16:creationId xmlns:a16="http://schemas.microsoft.com/office/drawing/2014/main" id="{B97C0461-4926-4A9B-A61F-4D12A5C82080}"/>
              </a:ext>
            </a:extLst>
          </p:cNvPr>
          <p:cNvSpPr/>
          <p:nvPr/>
        </p:nvSpPr>
        <p:spPr>
          <a:xfrm>
            <a:off x="125506" y="197224"/>
            <a:ext cx="11869270" cy="13716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У держателя опциона на момент исполнения опциона есть право отказаться от исполнения опциона и не заключать сделку, если рыночная цена оказалась невыгодной. В данном случае убыток держателя опциона ограничивается уплаченной ранее опционной премией.</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один верхний угол скругленный, другой — усеченный 2">
            <a:extLst>
              <a:ext uri="{FF2B5EF4-FFF2-40B4-BE49-F238E27FC236}">
                <a16:creationId xmlns:a16="http://schemas.microsoft.com/office/drawing/2014/main" id="{372C9883-2F40-41BB-A0F4-0362795ED6B6}"/>
              </a:ext>
            </a:extLst>
          </p:cNvPr>
          <p:cNvSpPr/>
          <p:nvPr/>
        </p:nvSpPr>
        <p:spPr>
          <a:xfrm>
            <a:off x="125506" y="1667436"/>
            <a:ext cx="11869270" cy="1030941"/>
          </a:xfrm>
          <a:prstGeom prst="snip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Премия выполняет функцию цены опциона. Она изменяется в зависимости от зафиксированной в опционе цены исполнения, движения биржевых цен на базовый актив, изменения спроса и предложения на опцион.</a:t>
            </a:r>
            <a:endParaRPr lang="ru-RU" sz="14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0A16613-E77C-473A-A8C6-A361C3F0414B}"/>
              </a:ext>
            </a:extLst>
          </p:cNvPr>
          <p:cNvSpPr txBox="1"/>
          <p:nvPr/>
        </p:nvSpPr>
        <p:spPr>
          <a:xfrm>
            <a:off x="340659" y="2698377"/>
            <a:ext cx="11537576" cy="3802388"/>
          </a:xfrm>
          <a:prstGeom prst="rect">
            <a:avLst/>
          </a:prstGeom>
          <a:noFill/>
        </p:spPr>
        <p:txBody>
          <a:bodyPr wrap="square">
            <a:spAutoFit/>
          </a:bodyPr>
          <a:lstStyle/>
          <a:p>
            <a:pPr indent="450215" algn="just">
              <a:lnSpc>
                <a:spcPct val="150000"/>
              </a:lnSpc>
              <a:spcAft>
                <a:spcPts val="80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ПРИМЕР:</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Текущая цена акции – 10 000 руб. Компания А желала бы приобрести эти акции, т. к. прогнозирует рост курсовой стоимости в течение последующих месяцев.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Покупая опцион на 100 акций с премией 100 руб., компания затрачивает 10 000 руб. (100 акций × 100 руб.).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Если в момент исполнения опциона рыночная цена акций составила 12 000, то доход компании: А =100 ×12 000 - 100 ×10 000 -100 ×100 = 190 000 руб.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 Если цена акций снизилась до 9 000 руб., то компания может отказаться от своего права. Тогда убыток компании А составит 10 000 руб. в размере уплаченной опционной премии. Если в данном случае акции все равно были бы куплены, то убыток компании при таком падении цены составит: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Убыток =100 ×9 000 −100  × 10 000 =100 000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592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один верхний угол скругленный, другой — усеченный 1">
            <a:extLst>
              <a:ext uri="{FF2B5EF4-FFF2-40B4-BE49-F238E27FC236}">
                <a16:creationId xmlns:a16="http://schemas.microsoft.com/office/drawing/2014/main" id="{EC405FF9-F724-47D4-8414-681B62D2411A}"/>
              </a:ext>
            </a:extLst>
          </p:cNvPr>
          <p:cNvSpPr/>
          <p:nvPr/>
        </p:nvSpPr>
        <p:spPr>
          <a:xfrm>
            <a:off x="188259" y="251013"/>
            <a:ext cx="11833412" cy="6096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Продавец опциона получает доход в виде премии, которая зависит: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9CC310A-6E5D-4A48-8808-B2410DD7F24B}"/>
              </a:ext>
            </a:extLst>
          </p:cNvPr>
          <p:cNvSpPr txBox="1"/>
          <p:nvPr/>
        </p:nvSpPr>
        <p:spPr>
          <a:xfrm>
            <a:off x="277906" y="1066536"/>
            <a:ext cx="9699812" cy="2017668"/>
          </a:xfrm>
          <a:prstGeom prst="rect">
            <a:avLst/>
          </a:prstGeom>
          <a:noFill/>
        </p:spPr>
        <p:txBody>
          <a:bodyPr wrap="square">
            <a:spAutoFit/>
          </a:bodyPr>
          <a:lstStyle/>
          <a:p>
            <a:pPr marL="285750" indent="-285750" algn="just">
              <a:lnSpc>
                <a:spcPct val="150000"/>
              </a:lnSpc>
              <a:spcAft>
                <a:spcPts val="800"/>
              </a:spcAft>
              <a:buFont typeface="Wingdings" panose="05000000000000000000" pitchFamily="2" charset="2"/>
              <a:buChar char="ü"/>
            </a:pPr>
            <a:r>
              <a:rPr lang="ru-RU" dirty="0">
                <a:effectLst/>
                <a:latin typeface="Times New Roman" panose="02020603050405020304" pitchFamily="18" charset="0"/>
                <a:ea typeface="Calibri" panose="020F0502020204030204" pitchFamily="34" charset="0"/>
                <a:cs typeface="Times New Roman" panose="02020603050405020304" pitchFamily="18" charset="0"/>
              </a:rPr>
              <a:t>от существующего соотношения между текущей ценой и ценой исполнения,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ü"/>
            </a:pPr>
            <a:r>
              <a:rPr lang="ru-RU" dirty="0">
                <a:effectLst/>
                <a:latin typeface="Times New Roman" panose="02020603050405020304" pitchFamily="18" charset="0"/>
                <a:ea typeface="Calibri" panose="020F0502020204030204" pitchFamily="34" charset="0"/>
                <a:cs typeface="Times New Roman" panose="02020603050405020304" pitchFamily="18" charset="0"/>
              </a:rPr>
              <a:t>ценовых колебаний,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ü"/>
            </a:pPr>
            <a:r>
              <a:rPr lang="ru-RU" dirty="0">
                <a:effectLst/>
                <a:latin typeface="Times New Roman" panose="02020603050405020304" pitchFamily="18" charset="0"/>
                <a:ea typeface="Calibri" panose="020F0502020204030204" pitchFamily="34" charset="0"/>
                <a:cs typeface="Times New Roman" panose="02020603050405020304" pitchFamily="18" charset="0"/>
              </a:rPr>
              <a:t>времени, оставшегося до исполнения опциона,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ü"/>
            </a:pPr>
            <a:r>
              <a:rPr lang="ru-RU" dirty="0">
                <a:effectLst/>
                <a:latin typeface="Times New Roman" panose="02020603050405020304" pitchFamily="18" charset="0"/>
                <a:ea typeface="Calibri" panose="020F0502020204030204" pitchFamily="34" charset="0"/>
                <a:cs typeface="Times New Roman" panose="02020603050405020304" pitchFamily="18" charset="0"/>
              </a:rPr>
              <a:t>процентных ставок по кредитам.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один верхний угол скругленный, другой — усеченный 4">
            <a:extLst>
              <a:ext uri="{FF2B5EF4-FFF2-40B4-BE49-F238E27FC236}">
                <a16:creationId xmlns:a16="http://schemas.microsoft.com/office/drawing/2014/main" id="{39F1BBB0-3063-4C32-8881-CE92323AE790}"/>
              </a:ext>
            </a:extLst>
          </p:cNvPr>
          <p:cNvSpPr/>
          <p:nvPr/>
        </p:nvSpPr>
        <p:spPr>
          <a:xfrm>
            <a:off x="188259" y="3218330"/>
            <a:ext cx="11833412" cy="959224"/>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В основе опциона могут лежать следующие биржевые активы: валюта, ценные бумаги, фьючерсы, товары, индексы и т. п.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01A8299-C8C9-416E-82FA-97CA68A5507E}"/>
              </a:ext>
            </a:extLst>
          </p:cNvPr>
          <p:cNvSpPr txBox="1"/>
          <p:nvPr/>
        </p:nvSpPr>
        <p:spPr>
          <a:xfrm>
            <a:off x="188259" y="4529449"/>
            <a:ext cx="6096000" cy="463397"/>
          </a:xfrm>
          <a:prstGeom prst="rect">
            <a:avLst/>
          </a:prstGeom>
          <a:noFill/>
        </p:spPr>
        <p:txBody>
          <a:bodyPr wrap="square">
            <a:spAutoFit/>
          </a:bodyPr>
          <a:lstStyle/>
          <a:p>
            <a:pPr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Опционы заключаются сроком на 3, 6, 9 месяцев.</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3930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CC0684-FE5C-4B8C-A6AD-B0F5043ABC1A}"/>
              </a:ext>
            </a:extLst>
          </p:cNvPr>
          <p:cNvSpPr txBox="1"/>
          <p:nvPr/>
        </p:nvSpPr>
        <p:spPr>
          <a:xfrm>
            <a:off x="600635" y="289143"/>
            <a:ext cx="6096000" cy="463397"/>
          </a:xfrm>
          <a:prstGeom prst="rect">
            <a:avLst/>
          </a:prstGeom>
          <a:solidFill>
            <a:schemeClr val="accent6">
              <a:lumMod val="20000"/>
              <a:lumOff val="80000"/>
            </a:schemeClr>
          </a:solidFill>
        </p:spPr>
        <p:txBody>
          <a:bodyPr wrap="square">
            <a:spAutoFit/>
          </a:bodyPr>
          <a:lstStyle/>
          <a:p>
            <a:pPr lvl="0" algn="just">
              <a:lnSpc>
                <a:spcPct val="150000"/>
              </a:lnSpc>
              <a:spcAft>
                <a:spcPts val="800"/>
              </a:spcAft>
            </a:pPr>
            <a:r>
              <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5. Варранты</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скругленные углы 3">
            <a:extLst>
              <a:ext uri="{FF2B5EF4-FFF2-40B4-BE49-F238E27FC236}">
                <a16:creationId xmlns:a16="http://schemas.microsoft.com/office/drawing/2014/main" id="{AAAFDAE3-4214-4AE5-8AED-401AACBC9828}"/>
              </a:ext>
            </a:extLst>
          </p:cNvPr>
          <p:cNvSpPr/>
          <p:nvPr/>
        </p:nvSpPr>
        <p:spPr>
          <a:xfrm>
            <a:off x="224118" y="1030941"/>
            <a:ext cx="11681011" cy="26266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indent="450215" algn="just">
              <a:lnSpc>
                <a:spcPct val="150000"/>
              </a:lnSpc>
            </a:pPr>
            <a:r>
              <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Варрант </a:t>
            </a: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это: </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ценная бумага, дающая держателю право покупать пропорциональное количество акций по оговорённой цене в течение определённого промежутка времени, как правило, по более низкой по сравнению с текущей рыночной ценой; </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 свидетельство товарного склада о приёме на хранение определённого товара, то есть варрант – это товарораспределительный документ, который используется при продаже и залоге товара. </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скругленные углы 4">
            <a:extLst>
              <a:ext uri="{FF2B5EF4-FFF2-40B4-BE49-F238E27FC236}">
                <a16:creationId xmlns:a16="http://schemas.microsoft.com/office/drawing/2014/main" id="{8A64FB8B-44C7-45A5-AA9A-65C4A91FDB03}"/>
              </a:ext>
            </a:extLst>
          </p:cNvPr>
          <p:cNvSpPr/>
          <p:nvPr/>
        </p:nvSpPr>
        <p:spPr>
          <a:xfrm>
            <a:off x="255494" y="3792071"/>
            <a:ext cx="11681011" cy="1004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indent="450215" algn="just">
              <a:lnSpc>
                <a:spcPct val="150000"/>
              </a:lnSpc>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Обычно варранты используются при новой эмиссии ценных бумаг. Варрант торгуется как ценная бумага, цена которой отражает стоимость лежащих в его основе ценных бумаг. </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id="{EF1A0AD6-EC98-42D4-BBCA-3BDFD8912F2B}"/>
              </a:ext>
            </a:extLst>
          </p:cNvPr>
          <p:cNvSpPr/>
          <p:nvPr/>
        </p:nvSpPr>
        <p:spPr>
          <a:xfrm>
            <a:off x="224117" y="4930589"/>
            <a:ext cx="11681011" cy="16382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indent="450215" algn="just">
              <a:lnSpc>
                <a:spcPct val="150000"/>
              </a:lnSpc>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Варранты повышают привлекательность ценной бумаги. Варранты приобрели популярность среди биржевых спекулянтов, потому что курс варранта на покупку акции, по которому он котируется на бирже, существенно ниже курса самой акции, поэтому для покупки портфеля акций нужно меньше денег. </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4942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id="{798BAA00-3358-4565-BC7F-E88EE34D9E2D}"/>
              </a:ext>
            </a:extLst>
          </p:cNvPr>
          <p:cNvSpPr/>
          <p:nvPr/>
        </p:nvSpPr>
        <p:spPr>
          <a:xfrm>
            <a:off x="134471" y="152400"/>
            <a:ext cx="11851341" cy="1030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Срок действия варрантов достаточно велик (чем они отличаются от опционов «call»), возможен выпуск бессрочного варранта. Кроме того, варранты выпускаются компаниями-эмитентами, а опционы «call» – нет.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22111B6-556E-4BFB-85FC-18D1FA7DB5F9}"/>
              </a:ext>
            </a:extLst>
          </p:cNvPr>
          <p:cNvSpPr txBox="1"/>
          <p:nvPr/>
        </p:nvSpPr>
        <p:spPr>
          <a:xfrm>
            <a:off x="-84044" y="1183341"/>
            <a:ext cx="6096000" cy="463397"/>
          </a:xfrm>
          <a:prstGeom prst="rect">
            <a:avLst/>
          </a:prstGeom>
          <a:noFill/>
        </p:spPr>
        <p:txBody>
          <a:bodyPr wrap="square">
            <a:spAutoFit/>
          </a:bodyPr>
          <a:lstStyle/>
          <a:p>
            <a:pPr marL="457200" indent="450215" algn="just">
              <a:lnSpc>
                <a:spcPct val="150000"/>
              </a:lnSpc>
              <a:spcAft>
                <a:spcPts val="800"/>
              </a:spcAft>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Операции с варрантами совершаются с целью: </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CD3BBB2-61CD-4A5D-B4EF-0F563B236ACA}"/>
              </a:ext>
            </a:extLst>
          </p:cNvPr>
          <p:cNvSpPr txBox="1"/>
          <p:nvPr/>
        </p:nvSpPr>
        <p:spPr>
          <a:xfrm>
            <a:off x="-84044" y="1541434"/>
            <a:ext cx="12156141" cy="2125390"/>
          </a:xfrm>
          <a:prstGeom prst="rect">
            <a:avLst/>
          </a:prstGeom>
          <a:noFill/>
        </p:spPr>
        <p:txBody>
          <a:bodyPr wrap="square">
            <a:spAutoFit/>
          </a:bodyPr>
          <a:lstStyle/>
          <a:p>
            <a:pPr marL="457200" indent="450215" algn="just">
              <a:lnSpc>
                <a:spcPct val="150000"/>
              </a:lnSpc>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извлечения высокого дохода за счет эффекта рычага; </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 приобретения в будущем акции (облигации) по фиксированной цене; </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3) снижения риска при формировании контрольного портфеля акций; </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spcAft>
                <a:spcPts val="800"/>
              </a:spcAft>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 получения дополнительного дохода за счет разницы в ценах акции и варранта и использования этих средств на финансовом рынке до момента приобретения дополнительных акций.</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E666C68-C084-4A87-BBDB-C12A69C5115C}"/>
              </a:ext>
            </a:extLst>
          </p:cNvPr>
          <p:cNvSpPr txBox="1"/>
          <p:nvPr/>
        </p:nvSpPr>
        <p:spPr>
          <a:xfrm>
            <a:off x="206189" y="3739339"/>
            <a:ext cx="11611535" cy="2966261"/>
          </a:xfrm>
          <a:prstGeom prst="rect">
            <a:avLst/>
          </a:prstGeom>
          <a:noFill/>
        </p:spPr>
        <p:txBody>
          <a:bodyPr wrap="square">
            <a:spAutoFit/>
          </a:bodyPr>
          <a:lstStyle/>
          <a:p>
            <a:pPr indent="450215" algn="just">
              <a:lnSpc>
                <a:spcPct val="150000"/>
              </a:lnSpc>
            </a:pPr>
            <a:r>
              <a:rPr lang="ru-RU" sz="14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ПРИМЕР:</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ru-RU" sz="14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Цена варранта складывается из следующих составляющих:</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ru-RU" sz="14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Скрытая цена = Рыночная цена акции – Исполнительная цена варранта.</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ru-RU" sz="14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 Временная цена = Будущая рыночная цена – Настоящая рыночная цена. </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ru-RU" sz="14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Предположим, что цена варранта = 5 руб., рыночная цена акции = 25 руб., исполнительная цена варранта = 20 руб. </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ru-RU" sz="14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Через год рыночная цена акции = 35 руб. </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ru-RU" sz="14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Следовательно, цена варранта, как минимум, равна скрытой цене:</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Both"/>
            </a:pPr>
            <a:r>
              <a:rPr lang="ru-RU" sz="14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35 - 20 = 15 (руб.). </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ru-RU" sz="14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Поэтому доход владельца акции =  (35 – 25) : 25 = 40%  годовых, а доход владельца варранта = (15 – 5) : 5 = 200%  годовых.</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5143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986F4D-2A4F-4A0F-BBD1-9027B33ACC34}"/>
              </a:ext>
            </a:extLst>
          </p:cNvPr>
          <p:cNvSpPr txBox="1"/>
          <p:nvPr/>
        </p:nvSpPr>
        <p:spPr>
          <a:xfrm>
            <a:off x="618565" y="172602"/>
            <a:ext cx="6096000" cy="463397"/>
          </a:xfrm>
          <a:prstGeom prst="rect">
            <a:avLst/>
          </a:prstGeom>
          <a:solidFill>
            <a:schemeClr val="accent6">
              <a:lumMod val="20000"/>
              <a:lumOff val="80000"/>
            </a:schemeClr>
          </a:solidFill>
        </p:spPr>
        <p:txBody>
          <a:bodyPr wrap="square">
            <a:spAutoFit/>
          </a:bodyPr>
          <a:lstStyle/>
          <a:p>
            <a:pPr lvl="0" algn="just">
              <a:lnSpc>
                <a:spcPct val="150000"/>
              </a:lnSpc>
              <a:spcAft>
                <a:spcPts val="800"/>
              </a:spcAft>
            </a:pPr>
            <a:r>
              <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6. Свопы</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скругленные противолежащие углы 3">
            <a:extLst>
              <a:ext uri="{FF2B5EF4-FFF2-40B4-BE49-F238E27FC236}">
                <a16:creationId xmlns:a16="http://schemas.microsoft.com/office/drawing/2014/main" id="{E26D7D7F-ACC4-41B1-8503-5BB23382FCE3}"/>
              </a:ext>
            </a:extLst>
          </p:cNvPr>
          <p:cNvSpPr/>
          <p:nvPr/>
        </p:nvSpPr>
        <p:spPr>
          <a:xfrm>
            <a:off x="251012" y="770965"/>
            <a:ext cx="11672047" cy="190051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Своп</a:t>
            </a:r>
            <a:r>
              <a:rPr lang="ru-RU"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это торговая операция, в ходе которой заключаются две конверсионные сделки. К примеру, это может быть покупка актива (ценных бумаг, валюты) и его продажа спустя определённый срок на тех же или изменённых условиях. Или, наоборот, сначала продажа, а затем покупка. Говоря простыми словами, своп - это своеобразный обмен активами на оговорённый срок.</a:t>
            </a:r>
            <a:endParaRPr lang="ru-RU"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скругленные противолежащие углы 4">
            <a:extLst>
              <a:ext uri="{FF2B5EF4-FFF2-40B4-BE49-F238E27FC236}">
                <a16:creationId xmlns:a16="http://schemas.microsoft.com/office/drawing/2014/main" id="{C2F994F0-2B23-45FE-BAE1-118FB1447B74}"/>
              </a:ext>
            </a:extLst>
          </p:cNvPr>
          <p:cNvSpPr/>
          <p:nvPr/>
        </p:nvSpPr>
        <p:spPr>
          <a:xfrm>
            <a:off x="251011" y="2837329"/>
            <a:ext cx="11672047" cy="1900517"/>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indent="450215" algn="just"/>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Изначально сделки своп заключались только в межбанковской среде, где обоим участникам, торговавшим валютой, требовался справедливый обмен. Простая конверсия через куплю-продажу часто бывала неудобна — не всем требовалась валюта здесь и сейчас, кроме того, часто на такие транзакции не хватало наличности. Так появился валютный своп - простыми словами, это обмен евро, долларов, рублей и так далее, который производится в два этапа.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скругленные противолежащие углы 5">
            <a:extLst>
              <a:ext uri="{FF2B5EF4-FFF2-40B4-BE49-F238E27FC236}">
                <a16:creationId xmlns:a16="http://schemas.microsoft.com/office/drawing/2014/main" id="{7D48293C-4E61-445E-95CC-35F932050741}"/>
              </a:ext>
            </a:extLst>
          </p:cNvPr>
          <p:cNvSpPr/>
          <p:nvPr/>
        </p:nvSpPr>
        <p:spPr>
          <a:xfrm>
            <a:off x="251011" y="4903693"/>
            <a:ext cx="11672047" cy="164950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r>
              <a:rPr lang="ru-RU" sz="1800">
                <a:effectLst/>
                <a:latin typeface="Times New Roman" panose="02020603050405020304" pitchFamily="18" charset="0"/>
                <a:ea typeface="Calibri" panose="020F0502020204030204" pitchFamily="34" charset="0"/>
                <a:cs typeface="Times New Roman" panose="02020603050405020304" pitchFamily="18" charset="0"/>
              </a:rPr>
              <a:t>Ключевые особенности свопов заключаются в следующем: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r>
              <a:rPr lang="ru-RU" sz="1800">
                <a:effectLst/>
                <a:latin typeface="Times New Roman" panose="02020603050405020304" pitchFamily="18" charset="0"/>
                <a:ea typeface="Calibri" panose="020F0502020204030204" pitchFamily="34" charset="0"/>
                <a:cs typeface="Times New Roman" panose="02020603050405020304" pitchFamily="18" charset="0"/>
              </a:rPr>
              <a:t>- длительность сделок составляет до нескольких лет;</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r>
              <a:rPr lang="ru-RU" sz="1800">
                <a:effectLst/>
                <a:latin typeface="Times New Roman" panose="02020603050405020304" pitchFamily="18" charset="0"/>
                <a:ea typeface="Calibri" panose="020F0502020204030204" pitchFamily="34" charset="0"/>
                <a:cs typeface="Times New Roman" panose="02020603050405020304" pitchFamily="18" charset="0"/>
              </a:rPr>
              <a:t>- все они связаны с рисками, причём как для покупающей, так и для продающей стороны;</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r>
              <a:rPr lang="ru-RU" sz="1800">
                <a:effectLst/>
                <a:latin typeface="Times New Roman" panose="02020603050405020304" pitchFamily="18" charset="0"/>
                <a:ea typeface="Calibri" panose="020F0502020204030204" pitchFamily="34" charset="0"/>
                <a:cs typeface="Times New Roman" panose="02020603050405020304" pitchFamily="18" charset="0"/>
              </a:rPr>
              <a:t>- свопы позволяют перекредитоваться либо избавиться от ненужного актива на определённый срок;</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r>
              <a:rPr lang="ru-RU" sz="1800">
                <a:effectLst/>
                <a:latin typeface="Times New Roman" panose="02020603050405020304" pitchFamily="18" charset="0"/>
                <a:ea typeface="Calibri" panose="020F0502020204030204" pitchFamily="34" charset="0"/>
                <a:cs typeface="Times New Roman" panose="02020603050405020304" pitchFamily="18" charset="0"/>
              </a:rPr>
              <a:t>- сделку можно провести сразу с большим количеством контрагентов.</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8864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199E77-6CAA-4AB5-BD30-A3CEF28575EC}"/>
              </a:ext>
            </a:extLst>
          </p:cNvPr>
          <p:cNvSpPr txBox="1"/>
          <p:nvPr/>
        </p:nvSpPr>
        <p:spPr>
          <a:xfrm>
            <a:off x="259976" y="82955"/>
            <a:ext cx="6096000" cy="463397"/>
          </a:xfrm>
          <a:prstGeom prst="rect">
            <a:avLst/>
          </a:prstGeom>
          <a:solidFill>
            <a:schemeClr val="accent6">
              <a:lumMod val="20000"/>
              <a:lumOff val="80000"/>
            </a:schemeClr>
          </a:solidFill>
        </p:spPr>
        <p:txBody>
          <a:bodyPr wrap="square">
            <a:spAutoFit/>
          </a:bodyPr>
          <a:lstStyle/>
          <a:p>
            <a:pPr indent="450215" algn="just">
              <a:lnSpc>
                <a:spcPct val="150000"/>
              </a:lnSpc>
              <a:spcAft>
                <a:spcPts val="800"/>
              </a:spcAft>
            </a:pPr>
            <a:r>
              <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Виды свопов</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скругленные углы 1">
            <a:extLst>
              <a:ext uri="{FF2B5EF4-FFF2-40B4-BE49-F238E27FC236}">
                <a16:creationId xmlns:a16="http://schemas.microsoft.com/office/drawing/2014/main" id="{CA69C870-42FA-4CDF-AA1E-5BEF4BCCF9AE}"/>
              </a:ext>
            </a:extLst>
          </p:cNvPr>
          <p:cNvSpPr/>
          <p:nvPr/>
        </p:nvSpPr>
        <p:spPr>
          <a:xfrm>
            <a:off x="183776" y="5672386"/>
            <a:ext cx="11824449" cy="110265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0215" algn="just" defTabSz="914400" rtl="0" eaLnBrk="1" fontAlgn="auto" latinLnBrk="0" hangingPunct="1">
              <a:lnSpc>
                <a:spcPct val="100000"/>
              </a:lnSpc>
              <a:spcBef>
                <a:spcPts val="0"/>
              </a:spcBef>
              <a:spcAft>
                <a:spcPts val="0"/>
              </a:spcAft>
              <a:buClrTx/>
              <a:buSzTx/>
              <a:buFontTx/>
              <a:buNone/>
              <a:tabLst/>
              <a:defRPr/>
            </a:pPr>
            <a:r>
              <a:rPr kumimoji="0" lang="ru-RU" sz="1600" b="0"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Кредитно-дефолтный своп</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(на англ. </a:t>
            </a:r>
            <a:r>
              <a:rPr kumimoji="0" lang="ru-RU"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credit</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default</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swap</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CDS) — кредитный дериватив или соглашение, согласно которому покупатель делает разовые или регулярные взносы (уплачивает премию) эмитенту CDS, который берет на себя обязательство погасить выданный покупателем кредит третьей стороне в случае невозможности погашения кредита должником (дефолт третьей стороны).</a:t>
            </a:r>
            <a:endParaRPr kumimoji="0" lang="ru-RU"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id="{BDB993C5-1B3A-4D7D-92A6-8B1B347610D3}"/>
              </a:ext>
            </a:extLst>
          </p:cNvPr>
          <p:cNvSpPr/>
          <p:nvPr/>
        </p:nvSpPr>
        <p:spPr>
          <a:xfrm>
            <a:off x="183776" y="4650410"/>
            <a:ext cx="11824448" cy="83599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0215" algn="just" defTabSz="914400" rtl="0" eaLnBrk="1" fontAlgn="auto" latinLnBrk="0" hangingPunct="1">
              <a:lnSpc>
                <a:spcPct val="100000"/>
              </a:lnSpc>
              <a:spcBef>
                <a:spcPts val="0"/>
              </a:spcBef>
              <a:spcAft>
                <a:spcPts val="0"/>
              </a:spcAft>
              <a:buClrTx/>
              <a:buSzTx/>
              <a:buFontTx/>
              <a:buNone/>
              <a:tabLst/>
              <a:defRPr/>
            </a:pPr>
            <a:r>
              <a:rPr kumimoji="0" lang="ru-RU" sz="1600" b="0"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Товарный своп</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(на англ. </a:t>
            </a:r>
            <a:r>
              <a:rPr kumimoji="0" lang="ru-RU"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сommodity</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swap</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сделка, позволяющая менять потоки платежей, основанных на ценах товаров. Обычно товарный своп включает только своп потоков платежей и выплачивается наличными.</a:t>
            </a:r>
            <a:endParaRPr kumimoji="0" lang="ru-RU"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скругленные углы 6">
            <a:extLst>
              <a:ext uri="{FF2B5EF4-FFF2-40B4-BE49-F238E27FC236}">
                <a16:creationId xmlns:a16="http://schemas.microsoft.com/office/drawing/2014/main" id="{E7E7FC13-9B44-479B-8076-3AE6184392D0}"/>
              </a:ext>
            </a:extLst>
          </p:cNvPr>
          <p:cNvSpPr/>
          <p:nvPr/>
        </p:nvSpPr>
        <p:spPr>
          <a:xfrm>
            <a:off x="183776" y="3628434"/>
            <a:ext cx="11824448" cy="83599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0215" algn="just" defTabSz="914400" rtl="0" eaLnBrk="1" fontAlgn="auto" latinLnBrk="0" hangingPunct="1">
              <a:lnSpc>
                <a:spcPct val="100000"/>
              </a:lnSpc>
              <a:spcBef>
                <a:spcPts val="0"/>
              </a:spcBef>
              <a:spcAft>
                <a:spcPts val="0"/>
              </a:spcAft>
              <a:buClrTx/>
              <a:buSzTx/>
              <a:buFontTx/>
              <a:buNone/>
              <a:tabLst/>
              <a:defRPr/>
            </a:pPr>
            <a:r>
              <a:rPr kumimoji="0" lang="ru-RU" sz="1600" b="0"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Своп на акции</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(на англ. </a:t>
            </a:r>
            <a:r>
              <a:rPr kumimoji="0" lang="ru-RU"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stock</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swap</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 своп, при котором обмениваемые потоки платежей базируются на полной доходности по некоторому биржевому индексу и некоторой процентной ставке (постоянной или переменной).</a:t>
            </a:r>
            <a:endParaRPr kumimoji="0" lang="ru-RU"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скругленные углы 7">
            <a:extLst>
              <a:ext uri="{FF2B5EF4-FFF2-40B4-BE49-F238E27FC236}">
                <a16:creationId xmlns:a16="http://schemas.microsoft.com/office/drawing/2014/main" id="{C1DDEFF6-524D-4A30-860A-840E021ECDD0}"/>
              </a:ext>
            </a:extLst>
          </p:cNvPr>
          <p:cNvSpPr/>
          <p:nvPr/>
        </p:nvSpPr>
        <p:spPr>
          <a:xfrm>
            <a:off x="183776" y="2299921"/>
            <a:ext cx="11824448" cy="116955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0215" algn="just" defTabSz="914400" rtl="0" eaLnBrk="1" fontAlgn="auto" latinLnBrk="0" hangingPunct="1">
              <a:lnSpc>
                <a:spcPct val="100000"/>
              </a:lnSpc>
              <a:spcBef>
                <a:spcPts val="0"/>
              </a:spcBef>
              <a:spcAft>
                <a:spcPts val="0"/>
              </a:spcAft>
              <a:buClrTx/>
              <a:buSzTx/>
              <a:buFontTx/>
              <a:buNone/>
              <a:tabLst/>
              <a:defRPr/>
            </a:pPr>
            <a:r>
              <a:rPr kumimoji="0" lang="ru-RU" sz="1600" b="0"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Валютный своп</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(на англ. </a:t>
            </a:r>
            <a:r>
              <a:rPr kumimoji="0" lang="ru-RU"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currency</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swap</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 это комбинация двух противоположных конверсионных сделок на одинаковую сумму с разными датами валютирования. Применительно к свопу дата исполнения более близкой сделки называется датой валютирования, а дата исполнения более удаленной по сроку обратной сделки - датой окончания свопа (</a:t>
            </a:r>
            <a:r>
              <a:rPr kumimoji="0" lang="ru-RU"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maturity</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Большая часть сделок валютный своп заключается на период до 1 года.</a:t>
            </a:r>
            <a:endParaRPr kumimoji="0" lang="ru-RU"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скругленные углы 3">
            <a:extLst>
              <a:ext uri="{FF2B5EF4-FFF2-40B4-BE49-F238E27FC236}">
                <a16:creationId xmlns:a16="http://schemas.microsoft.com/office/drawing/2014/main" id="{4C6360E6-E3BF-416A-98F8-FC38CDE9A29A}"/>
              </a:ext>
            </a:extLst>
          </p:cNvPr>
          <p:cNvSpPr/>
          <p:nvPr/>
        </p:nvSpPr>
        <p:spPr>
          <a:xfrm>
            <a:off x="183775" y="732337"/>
            <a:ext cx="11824449" cy="1408621"/>
          </a:xfrm>
          <a:prstGeom prst="roundRect">
            <a:avLst/>
          </a:prstGeom>
          <a:solidFill>
            <a:srgbClr val="EBC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0215" algn="just" defTabSz="914400" rtl="0" eaLnBrk="1" fontAlgn="auto" latinLnBrk="0" hangingPunct="1">
              <a:lnSpc>
                <a:spcPct val="100000"/>
              </a:lnSpc>
              <a:spcBef>
                <a:spcPts val="0"/>
              </a:spcBef>
              <a:spcAft>
                <a:spcPts val="0"/>
              </a:spcAft>
              <a:buClrTx/>
              <a:buSzTx/>
              <a:buFontTx/>
              <a:buNone/>
              <a:tabLst/>
              <a:defRPr/>
            </a:pPr>
            <a:r>
              <a:rPr kumimoji="0" lang="ru-RU" sz="1600" b="0" i="1" u="none" strike="noStrike" kern="1200" cap="none" spc="0" normalizeH="0" baseline="0" noProof="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Процентный своп</a:t>
            </a:r>
            <a:r>
              <a:rPr kumimoji="0" lang="ru-RU" sz="1600" b="0" i="0" u="none" strike="noStrike" kern="1200" cap="none" spc="0" normalizeH="0" baseline="0" noProof="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(на англ. interest rate swap) — производный финансовый инструмент в форме соглашения между двумя сторонами об обмене процентными платежами на определенную, заранее оговоренную условную сумму. Фактически, это соглашение о том, что в определенную дату одна сторона заплатит второй стороне фиксированный процент на определенную сумму и получит платеж на сумму процента по плавающей ставке (например, по ставке LIBOR) от второй стороны. На практике такие платежи неттингуются и одна из сторон выплачивает разницу указанных выше платежей.</a:t>
            </a:r>
            <a:endParaRPr kumimoji="0" lang="ru-RU"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2780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4A1179-5A6E-47CB-A7A0-3058EB31E027}"/>
              </a:ext>
            </a:extLst>
          </p:cNvPr>
          <p:cNvSpPr txBox="1"/>
          <p:nvPr/>
        </p:nvSpPr>
        <p:spPr>
          <a:xfrm>
            <a:off x="484094" y="136743"/>
            <a:ext cx="9314330" cy="504625"/>
          </a:xfrm>
          <a:prstGeom prst="rect">
            <a:avLst/>
          </a:prstGeom>
          <a:solidFill>
            <a:schemeClr val="accent6">
              <a:lumMod val="20000"/>
              <a:lumOff val="80000"/>
            </a:schemeClr>
          </a:solidFill>
        </p:spPr>
        <p:txBody>
          <a:bodyPr wrap="square">
            <a:spAutoFit/>
          </a:bodyPr>
          <a:lstStyle/>
          <a:p>
            <a:pPr marL="342900" lvl="0" indent="-342900" algn="just">
              <a:lnSpc>
                <a:spcPct val="150000"/>
              </a:lnSpc>
              <a:spcAft>
                <a:spcPts val="800"/>
              </a:spcAft>
              <a:buFont typeface="+mj-lt"/>
              <a:buAutoNum type="arabicPeriod"/>
            </a:pPr>
            <a:r>
              <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Понятие производных инструментов и их особенности.</a:t>
            </a:r>
            <a:endParaRPr lang="ru-RU"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CF714B4-37D2-4F88-A0D5-D09A8F6A5185}"/>
              </a:ext>
            </a:extLst>
          </p:cNvPr>
          <p:cNvSpPr txBox="1"/>
          <p:nvPr/>
        </p:nvSpPr>
        <p:spPr>
          <a:xfrm>
            <a:off x="116540" y="871194"/>
            <a:ext cx="11797554" cy="1294393"/>
          </a:xfrm>
          <a:prstGeom prst="rect">
            <a:avLst/>
          </a:prstGeom>
          <a:noFill/>
        </p:spPr>
        <p:txBody>
          <a:bodyPr wrap="square">
            <a:spAutoFit/>
          </a:bodyPr>
          <a:lstStyle/>
          <a:p>
            <a:pPr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Производные ценные бумаги возникли в процессе развития рынка ценных бумаг в промышленно развитых странах. Называются они так потому, что вторичны по отношению к основным клас­сическим ценным бумагам (акциям и облигациям).</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5E820E7-CE2C-4030-B6DD-5EEB6CB065D2}"/>
              </a:ext>
            </a:extLst>
          </p:cNvPr>
          <p:cNvSpPr txBox="1"/>
          <p:nvPr/>
        </p:nvSpPr>
        <p:spPr>
          <a:xfrm>
            <a:off x="116540" y="2134607"/>
            <a:ext cx="10004613" cy="463397"/>
          </a:xfrm>
          <a:prstGeom prst="rect">
            <a:avLst/>
          </a:prstGeom>
          <a:noFill/>
        </p:spPr>
        <p:txBody>
          <a:bodyPr wrap="square">
            <a:spAutoFit/>
          </a:bodyPr>
          <a:lstStyle/>
          <a:p>
            <a:pPr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В настоящее время эти ценные бумаги получили название </a:t>
            </a:r>
            <a:r>
              <a:rPr lang="ru-RU"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дери­вативы</a:t>
            </a:r>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9C8E84D-1D12-42F8-BF86-15668934BCB3}"/>
              </a:ext>
            </a:extLst>
          </p:cNvPr>
          <p:cNvSpPr txBox="1"/>
          <p:nvPr/>
        </p:nvSpPr>
        <p:spPr>
          <a:xfrm>
            <a:off x="116540" y="2671552"/>
            <a:ext cx="11797554" cy="2125390"/>
          </a:xfrm>
          <a:prstGeom prst="rect">
            <a:avLst/>
          </a:prstGeom>
          <a:noFill/>
        </p:spPr>
        <p:txBody>
          <a:bodyPr wrap="square">
            <a:spAutoFit/>
          </a:bodyPr>
          <a:lstStyle/>
          <a:p>
            <a:pPr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Слово «дериватив» (немецкого происхождения) изначально служило для обозначения математической функции производной, но к середине ХХ столетия тесно обосновалось на финансовом рынке и почти утратило первоначальное значение. Сегодня понятие производных ценных бумаг является не единственным в своем роде, в ходу такие определения, как: вторичная ценная бумага, производная второго порядка, дериват, финансовая производная и т. п., что никак не влияет на общий смысл.</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EBDB18B-7E7C-48EA-A4A3-3C7069445B11}"/>
              </a:ext>
            </a:extLst>
          </p:cNvPr>
          <p:cNvSpPr txBox="1"/>
          <p:nvPr/>
        </p:nvSpPr>
        <p:spPr>
          <a:xfrm>
            <a:off x="188259" y="4844814"/>
            <a:ext cx="11725835" cy="1294393"/>
          </a:xfrm>
          <a:prstGeom prst="rect">
            <a:avLst/>
          </a:prstGeom>
          <a:noFill/>
        </p:spPr>
        <p:txBody>
          <a:bodyPr wrap="square">
            <a:spAutoFit/>
          </a:bodyPr>
          <a:lstStyle/>
          <a:p>
            <a:pPr indent="450215" algn="just">
              <a:lnSpc>
                <a:spcPct val="150000"/>
              </a:lnSpc>
              <a:spcAft>
                <a:spcPts val="800"/>
              </a:spcAft>
            </a:pPr>
            <a:r>
              <a:rPr lang="ru-RU" i="1" dirty="0">
                <a:effectLst/>
                <a:latin typeface="Times New Roman" panose="02020603050405020304" pitchFamily="18" charset="0"/>
                <a:ea typeface="Calibri" panose="020F0502020204030204" pitchFamily="34" charset="0"/>
                <a:cs typeface="Times New Roman" panose="02020603050405020304" pitchFamily="18" charset="0"/>
              </a:rPr>
              <a:t>Дериватив</a:t>
            </a:r>
            <a:r>
              <a:rPr lang="ru-RU" dirty="0">
                <a:effectLst/>
                <a:latin typeface="Times New Roman" panose="02020603050405020304" pitchFamily="18" charset="0"/>
                <a:ea typeface="Calibri" panose="020F0502020204030204" pitchFamily="34" charset="0"/>
                <a:cs typeface="Times New Roman" panose="02020603050405020304" pitchFamily="18" charset="0"/>
              </a:rPr>
              <a:t>, или финансовый инструмент 2-го порядка – это срочный контракт, который заключается между двумя и более участниками, формально через биржу или неформальным путем с участием финансовых организаций, в основе которого определение будущей стоимости реального актива или инструмента высшего порядка.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95FCBEC-EDD3-49DB-9B57-02D9D0EFBF65}"/>
              </a:ext>
            </a:extLst>
          </p:cNvPr>
          <p:cNvSpPr txBox="1"/>
          <p:nvPr/>
        </p:nvSpPr>
        <p:spPr>
          <a:xfrm>
            <a:off x="116540" y="6268165"/>
            <a:ext cx="11295529" cy="380938"/>
          </a:xfrm>
          <a:prstGeom prst="rect">
            <a:avLst/>
          </a:prstGeom>
          <a:noFill/>
        </p:spPr>
        <p:txBody>
          <a:bodyPr wrap="square">
            <a:spAutoFit/>
          </a:bodyPr>
          <a:lstStyle/>
          <a:p>
            <a:pPr indent="450215" algn="just">
              <a:lnSpc>
                <a:spcPct val="150000"/>
              </a:lnSpc>
              <a:spcAft>
                <a:spcPts val="80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Данное определение имеет несколько ключевых составляющих, от которых исходит понятие и виды производных ценных бумаг:</a:t>
            </a:r>
            <a:endParaRPr lang="ru-RU"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2074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3303C1-5818-4B63-A669-3209D709E186}"/>
              </a:ext>
            </a:extLst>
          </p:cNvPr>
          <p:cNvSpPr txBox="1"/>
          <p:nvPr/>
        </p:nvSpPr>
        <p:spPr>
          <a:xfrm>
            <a:off x="170328" y="86289"/>
            <a:ext cx="11851341" cy="6172652"/>
          </a:xfrm>
          <a:prstGeom prst="rect">
            <a:avLst/>
          </a:prstGeom>
          <a:noFill/>
        </p:spPr>
        <p:txBody>
          <a:bodyPr wrap="square">
            <a:spAutoFit/>
          </a:bodyPr>
          <a:lstStyle/>
          <a:p>
            <a:pPr marL="342900" lvl="0" indent="-342900" algn="just">
              <a:lnSpc>
                <a:spcPct val="150000"/>
              </a:lnSpc>
              <a:spcAft>
                <a:spcPts val="800"/>
              </a:spcAft>
              <a:tabLst>
                <a:tab pos="457200" algn="l"/>
              </a:tabLst>
            </a:pPr>
            <a:r>
              <a:rPr lang="ru-RU"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Дериватив</a:t>
            </a:r>
            <a:r>
              <a:rPr lang="ru-RU" dirty="0">
                <a:effectLst/>
                <a:latin typeface="Times New Roman" panose="02020603050405020304" pitchFamily="18" charset="0"/>
                <a:ea typeface="Calibri" panose="020F0502020204030204" pitchFamily="34" charset="0"/>
                <a:cs typeface="Times New Roman" panose="02020603050405020304" pitchFamily="18" charset="0"/>
              </a:rPr>
              <a:t> – это контракт, в успешности которого заинтересовано двое и больше лиц или организаций. В зависимости от того, как поведет себя рынок и, прежде всего, цена, одна сторона останется в выигрыше, другая – в проигрыше. Этот процесс неизбежен.</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tabLst>
                <a:tab pos="457200" algn="l"/>
              </a:tabLst>
            </a:pPr>
            <a:r>
              <a:rPr lang="ru-RU"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Финансовый контракт </a:t>
            </a:r>
            <a:r>
              <a:rPr lang="ru-RU" dirty="0">
                <a:effectLst/>
                <a:latin typeface="Times New Roman" panose="02020603050405020304" pitchFamily="18" charset="0"/>
                <a:ea typeface="Calibri" panose="020F0502020204030204" pitchFamily="34" charset="0"/>
                <a:cs typeface="Times New Roman" panose="02020603050405020304" pitchFamily="18" charset="0"/>
              </a:rPr>
              <a:t>может заключаться через биржу формализовано или вне биржи с участием предприятий и объединений предприятий с одной стороны и банков и небанковских финансовых организаций – с другой. Наличие или отсутствие биржи во многом определяет специфику дериватива.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tabLst>
                <a:tab pos="457200" algn="l"/>
              </a:tabLst>
            </a:pPr>
            <a:r>
              <a:rPr lang="ru-RU"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Производная второго порядка </a:t>
            </a:r>
            <a:r>
              <a:rPr lang="ru-RU" dirty="0">
                <a:effectLst/>
                <a:latin typeface="Times New Roman" panose="02020603050405020304" pitchFamily="18" charset="0"/>
                <a:ea typeface="Calibri" panose="020F0502020204030204" pitchFamily="34" charset="0"/>
                <a:cs typeface="Times New Roman" panose="02020603050405020304" pitchFamily="18" charset="0"/>
              </a:rPr>
              <a:t>в финансах, как и в математике, имеет базу, или основу. Только если естественные науки сводят все к простейшим функциям, финансовый рынок оперирует с реальными активами. На бирже реальные активы подразделяются на четыре категории: товары или товарные активы (прошедшие проверку на биржевые стандарты); ценные бумаги (акции, облигации) и фондовые индексы; операции с валютой и фьючерсы (специализированные контракты).</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tabLst>
                <a:tab pos="457200" algn="l"/>
              </a:tabLst>
            </a:pPr>
            <a:r>
              <a:rPr lang="ru-RU"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Срок наступления контракта </a:t>
            </a:r>
            <a:r>
              <a:rPr lang="ru-RU" dirty="0">
                <a:effectLst/>
                <a:latin typeface="Times New Roman" panose="02020603050405020304" pitchFamily="18" charset="0"/>
                <a:ea typeface="Calibri" panose="020F0502020204030204" pitchFamily="34" charset="0"/>
                <a:cs typeface="Times New Roman" panose="02020603050405020304" pitchFamily="18" charset="0"/>
              </a:rPr>
              <a:t>– зависит от разновидности финансового инструмента. Определение точной даты выполнения договора призвано защитить интересы и снизить риски для обеих сторон. Но, как правило, выигрыш от сделки достается только одному.</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42D557D-51A0-4D81-BC5B-5351AEC95E2E}"/>
              </a:ext>
            </a:extLst>
          </p:cNvPr>
          <p:cNvSpPr txBox="1"/>
          <p:nvPr/>
        </p:nvSpPr>
        <p:spPr>
          <a:xfrm>
            <a:off x="98611" y="6338561"/>
            <a:ext cx="11770659" cy="380938"/>
          </a:xfrm>
          <a:prstGeom prst="rect">
            <a:avLst/>
          </a:prstGeom>
          <a:noFill/>
        </p:spPr>
        <p:txBody>
          <a:bodyPr wrap="square">
            <a:spAutoFit/>
          </a:bodyPr>
          <a:lstStyle/>
          <a:p>
            <a:pPr indent="450215" algn="just">
              <a:lnSpc>
                <a:spcPct val="150000"/>
              </a:lnSpc>
              <a:spcAft>
                <a:spcPts val="80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Производные финансовые инструменты включают: форвардные и фьючерсы контракты; опционы; варранты; свопы.</a:t>
            </a:r>
            <a:r>
              <a:rPr lang="ru-RU" sz="1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504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695CE7-CA2C-49DD-B815-B00A69F34149}"/>
              </a:ext>
            </a:extLst>
          </p:cNvPr>
          <p:cNvSpPr txBox="1"/>
          <p:nvPr/>
        </p:nvSpPr>
        <p:spPr>
          <a:xfrm>
            <a:off x="484094" y="136743"/>
            <a:ext cx="9314330" cy="504625"/>
          </a:xfrm>
          <a:prstGeom prst="rect">
            <a:avLst/>
          </a:prstGeom>
          <a:solidFill>
            <a:schemeClr val="accent6">
              <a:lumMod val="20000"/>
              <a:lumOff val="80000"/>
            </a:schemeClr>
          </a:solidFill>
        </p:spPr>
        <p:txBody>
          <a:bodyPr wrap="square">
            <a:spAutoFit/>
          </a:bodyPr>
          <a:lstStyle/>
          <a:p>
            <a:pPr lvl="0" algn="just">
              <a:lnSpc>
                <a:spcPct val="150000"/>
              </a:lnSpc>
              <a:spcAft>
                <a:spcPts val="800"/>
              </a:spcAft>
            </a:pPr>
            <a:r>
              <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 Форварды</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скругленные углы 2">
            <a:extLst>
              <a:ext uri="{FF2B5EF4-FFF2-40B4-BE49-F238E27FC236}">
                <a16:creationId xmlns:a16="http://schemas.microsoft.com/office/drawing/2014/main" id="{6E2636B9-A4BF-4D94-BF4C-256C2C54F648}"/>
              </a:ext>
            </a:extLst>
          </p:cNvPr>
          <p:cNvSpPr/>
          <p:nvPr/>
        </p:nvSpPr>
        <p:spPr>
          <a:xfrm>
            <a:off x="156879" y="694763"/>
            <a:ext cx="11878235" cy="273423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pPr>
            <a:r>
              <a:rPr lang="ru-RU" sz="1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Форвард (форвардный контракт) </a:t>
            </a:r>
            <a:r>
              <a:rPr lang="ru-RU"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договор (производный финансовый инструмент), по которому одна сторона (продавец) обязуется в определенный договором срок передать товар (базовый актив) другой стороне (покупателю) или исполнить альтернативное денежное обязательство, а покупатель обязуется принять и оплатить этот базовый актив, и (или) по условиям которого у сторон возникают встречные денежные обязательства в размере, зависящем от значения показателя базового актива на момент исполнения обязательств, в порядке и в течение срока (или в срок), установленного договором.</a:t>
            </a:r>
            <a:endParaRPr lang="ru-RU" sz="14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скругленные углы 3">
            <a:extLst>
              <a:ext uri="{FF2B5EF4-FFF2-40B4-BE49-F238E27FC236}">
                <a16:creationId xmlns:a16="http://schemas.microsoft.com/office/drawing/2014/main" id="{910F8C29-A3B6-4341-A220-7965AFF17E7C}"/>
              </a:ext>
            </a:extLst>
          </p:cNvPr>
          <p:cNvSpPr/>
          <p:nvPr/>
        </p:nvSpPr>
        <p:spPr>
          <a:xfrm>
            <a:off x="156878" y="3482395"/>
            <a:ext cx="11878235" cy="1873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Форвардный контракт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обязательный для исполнения срочный контракт, в соответствии с которым покупатель и продавец соглашаются на поставку товара оговоренного качества и количества или валюты на определенную дату в будущем. Цена товара, валютный курс и другие условия фиксируются в момент заключения сделки.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скругленные противолежащие углы 4">
            <a:extLst>
              <a:ext uri="{FF2B5EF4-FFF2-40B4-BE49-F238E27FC236}">
                <a16:creationId xmlns:a16="http://schemas.microsoft.com/office/drawing/2014/main" id="{18DDF597-888D-44FB-8CC0-3E93E055B89F}"/>
              </a:ext>
            </a:extLst>
          </p:cNvPr>
          <p:cNvSpPr/>
          <p:nvPr/>
        </p:nvSpPr>
        <p:spPr>
          <a:xfrm>
            <a:off x="188254" y="5409413"/>
            <a:ext cx="11815482" cy="1317812"/>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Форвардная цена актива</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текущая цена форвардных контрактов на соответствующий актив. Устанавливается в момент заключения форвардного контракта. Расчёты между сторонами по форвардному контракту происходят по этой цене. </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385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кругленные противолежащие углы 2">
            <a:extLst>
              <a:ext uri="{FF2B5EF4-FFF2-40B4-BE49-F238E27FC236}">
                <a16:creationId xmlns:a16="http://schemas.microsoft.com/office/drawing/2014/main" id="{A984E66E-6994-42A6-8522-D103485285DF}"/>
              </a:ext>
            </a:extLst>
          </p:cNvPr>
          <p:cNvSpPr/>
          <p:nvPr/>
        </p:nvSpPr>
        <p:spPr>
          <a:xfrm>
            <a:off x="197224" y="170331"/>
            <a:ext cx="11797552" cy="546846"/>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0215" algn="just">
              <a:lnSpc>
                <a:spcPct val="150000"/>
              </a:lnSpc>
              <a:spcAft>
                <a:spcPts val="800"/>
              </a:spcAft>
            </a:pPr>
            <a:r>
              <a:rPr lang="ru-RU" sz="18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В отличие от фьючерсных контрактов форвардные сделки не стандартизованы. </a:t>
            </a:r>
            <a:endParaRPr lang="ru-RU" sz="14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скругленные противолежащие углы 3">
            <a:extLst>
              <a:ext uri="{FF2B5EF4-FFF2-40B4-BE49-F238E27FC236}">
                <a16:creationId xmlns:a16="http://schemas.microsoft.com/office/drawing/2014/main" id="{CE2FE711-91E3-44A2-9629-826145D6F0EC}"/>
              </a:ext>
            </a:extLst>
          </p:cNvPr>
          <p:cNvSpPr/>
          <p:nvPr/>
        </p:nvSpPr>
        <p:spPr>
          <a:xfrm>
            <a:off x="170329" y="788894"/>
            <a:ext cx="11815482" cy="2554941"/>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Отличительные черты форвардных контрактов:</a:t>
            </a:r>
          </a:p>
          <a:p>
            <a:pPr marL="742950" indent="450000" algn="just">
              <a:lnSpc>
                <a:spcPct val="150000"/>
              </a:lnSpc>
              <a:buFont typeface="Wingdings" panose="05000000000000000000" pitchFamily="2" charset="2"/>
              <a:buChar char="ü"/>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они обязательны к исполнению; </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742950" indent="450000" algn="just">
              <a:lnSpc>
                <a:spcPct val="150000"/>
              </a:lnSpc>
              <a:buFont typeface="Wingdings" panose="05000000000000000000" pitchFamily="2" charset="2"/>
              <a:buChar char="ü"/>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составляются с учетом конкретных требований клиента и не являются объектом обязательной отчетности; </a:t>
            </a:r>
          </a:p>
          <a:p>
            <a:pPr marL="742950" indent="450000" algn="just">
              <a:lnSpc>
                <a:spcPct val="150000"/>
              </a:lnSpc>
              <a:buFont typeface="Wingdings" panose="05000000000000000000" pitchFamily="2" charset="2"/>
              <a:buChar char="ü"/>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во время переговоров должны быть определены: размер контракта, качество поставляемого актива, место и дата поставки.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скругленные противолежащие углы 4">
            <a:extLst>
              <a:ext uri="{FF2B5EF4-FFF2-40B4-BE49-F238E27FC236}">
                <a16:creationId xmlns:a16="http://schemas.microsoft.com/office/drawing/2014/main" id="{E7BA5882-9ED1-43E6-800D-0992B407DC3F}"/>
              </a:ext>
            </a:extLst>
          </p:cNvPr>
          <p:cNvSpPr/>
          <p:nvPr/>
        </p:nvSpPr>
        <p:spPr>
          <a:xfrm>
            <a:off x="170329" y="3429000"/>
            <a:ext cx="11797552" cy="54236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Основное преимущество этих контрактов – фиксация цены на будущую дату.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скругленные противолежащие углы 5">
            <a:extLst>
              <a:ext uri="{FF2B5EF4-FFF2-40B4-BE49-F238E27FC236}">
                <a16:creationId xmlns:a16="http://schemas.microsoft.com/office/drawing/2014/main" id="{8653F46E-27D8-4826-9F7E-E4C866FAD36A}"/>
              </a:ext>
            </a:extLst>
          </p:cNvPr>
          <p:cNvSpPr/>
          <p:nvPr/>
        </p:nvSpPr>
        <p:spPr>
          <a:xfrm>
            <a:off x="170329" y="4150659"/>
            <a:ext cx="11815482" cy="788894"/>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algn="just" defTabSz="914400" rtl="0" eaLnBrk="1" fontAlgn="auto" latinLnBrk="0" hangingPunct="1">
              <a:lnSpc>
                <a:spcPct val="150000"/>
              </a:lnSpc>
              <a:spcBef>
                <a:spcPts val="0"/>
              </a:spcBef>
              <a:buClrTx/>
              <a:buSzTx/>
              <a:buFontTx/>
              <a:buNone/>
              <a:tabLst/>
              <a:defRPr/>
            </a:pPr>
            <a:r>
              <a:rPr kumimoji="0" lang="ru-RU"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Главный недостаток </a:t>
            </a:r>
            <a:r>
              <a:rPr kumimoji="0" lang="ru-RU"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при изменении цен к расчетному дню в любую сторону контрагенты не могут разорвать его. </a:t>
            </a:r>
            <a:endParaRPr kumimoji="0" lang="ru-RU"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30DBCA9-DC63-4CF3-A8E0-80B8EC00D9C4}"/>
              </a:ext>
            </a:extLst>
          </p:cNvPr>
          <p:cNvSpPr txBox="1"/>
          <p:nvPr/>
        </p:nvSpPr>
        <p:spPr>
          <a:xfrm>
            <a:off x="-259976" y="4887148"/>
            <a:ext cx="6122893" cy="463397"/>
          </a:xfrm>
          <a:prstGeom prst="rect">
            <a:avLst/>
          </a:prstGeom>
          <a:noFill/>
        </p:spPr>
        <p:txBody>
          <a:bodyPr wrap="square">
            <a:spAutoFit/>
          </a:bodyPr>
          <a:lstStyle/>
          <a:p>
            <a:pPr marL="457200"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Форвард может быть расчетным или поставочным:</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BC3ED45-1C8B-419D-B52B-C89E061CF065}"/>
              </a:ext>
            </a:extLst>
          </p:cNvPr>
          <p:cNvSpPr txBox="1"/>
          <p:nvPr/>
        </p:nvSpPr>
        <p:spPr>
          <a:xfrm>
            <a:off x="-327213" y="5342964"/>
            <a:ext cx="12124765" cy="1294393"/>
          </a:xfrm>
          <a:prstGeom prst="rect">
            <a:avLst/>
          </a:prstGeom>
          <a:noFill/>
        </p:spPr>
        <p:txBody>
          <a:bodyPr wrap="square">
            <a:spAutoFit/>
          </a:bodyPr>
          <a:lstStyle/>
          <a:p>
            <a:pPr marL="457200" indent="450215" algn="just">
              <a:lnSpc>
                <a:spcPct val="150000"/>
              </a:lnSpc>
            </a:pPr>
            <a:r>
              <a:rPr lang="ru-RU" dirty="0">
                <a:effectLst/>
                <a:latin typeface="Times New Roman" panose="02020603050405020304" pitchFamily="18" charset="0"/>
                <a:ea typeface="Calibri" panose="020F0502020204030204" pitchFamily="34" charset="0"/>
                <a:cs typeface="Times New Roman" panose="02020603050405020304" pitchFamily="18" charset="0"/>
              </a:rPr>
              <a:t>- расчетный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беспоставочный</a:t>
            </a:r>
            <a:r>
              <a:rPr lang="ru-RU" dirty="0">
                <a:effectLst/>
                <a:latin typeface="Times New Roman" panose="02020603050405020304" pitchFamily="18" charset="0"/>
                <a:ea typeface="Calibri" panose="020F0502020204030204" pitchFamily="34" charset="0"/>
                <a:cs typeface="Times New Roman" panose="02020603050405020304" pitchFamily="18" charset="0"/>
              </a:rPr>
              <a:t>) форвард (NDF) не заканчивается поставкой базового актива;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 поставочный форвард (DF) заканчивается поставкой базового актива и полной оплатой на условиях сделки (договора).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089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58F66D-3DE1-43B6-B671-6881DF2B4B88}"/>
              </a:ext>
            </a:extLst>
          </p:cNvPr>
          <p:cNvSpPr txBox="1"/>
          <p:nvPr/>
        </p:nvSpPr>
        <p:spPr>
          <a:xfrm>
            <a:off x="457200" y="127778"/>
            <a:ext cx="9314330" cy="504625"/>
          </a:xfrm>
          <a:prstGeom prst="rect">
            <a:avLst/>
          </a:prstGeom>
          <a:solidFill>
            <a:schemeClr val="accent6">
              <a:lumMod val="20000"/>
              <a:lumOff val="80000"/>
            </a:schemeClr>
          </a:solidFill>
        </p:spPr>
        <p:txBody>
          <a:bodyPr wrap="square">
            <a:spAutoFit/>
          </a:bodyPr>
          <a:lstStyle/>
          <a:p>
            <a:pPr lvl="0" algn="just">
              <a:lnSpc>
                <a:spcPct val="150000"/>
              </a:lnSpc>
              <a:spcAft>
                <a:spcPts val="800"/>
              </a:spcAft>
            </a:pP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3</a:t>
            </a:r>
            <a:r>
              <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Фьючерсы</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усеченные противолежащие углы 4">
            <a:extLst>
              <a:ext uri="{FF2B5EF4-FFF2-40B4-BE49-F238E27FC236}">
                <a16:creationId xmlns:a16="http://schemas.microsoft.com/office/drawing/2014/main" id="{A0780C7C-4B23-4E15-9B8C-4CD425D16872}"/>
              </a:ext>
            </a:extLst>
          </p:cNvPr>
          <p:cNvSpPr/>
          <p:nvPr/>
        </p:nvSpPr>
        <p:spPr>
          <a:xfrm>
            <a:off x="322729" y="833717"/>
            <a:ext cx="11555506" cy="2375647"/>
          </a:xfrm>
          <a:prstGeom prst="snip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Фьючерс</a:t>
            </a:r>
            <a:r>
              <a:rPr lang="ru-RU"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(фьючерсный контракт) – производный финансовый инструмент, стандартный срочный биржевой контракт купли-продажи базового актива, при заключении которого стороны (продавец и покупатель) договариваются только об уровне цены и сроке поставки. Остальные параметры актива (количество, качество, упаковка, маркировка и т. п.) оговорены заранее в спецификации биржевого контракта. Стороны несут обязательства перед биржей вплоть до исполнения фьючерса.</a:t>
            </a:r>
            <a:endParaRPr lang="ru-RU" sz="14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усеченные противолежащие углы 5">
            <a:extLst>
              <a:ext uri="{FF2B5EF4-FFF2-40B4-BE49-F238E27FC236}">
                <a16:creationId xmlns:a16="http://schemas.microsoft.com/office/drawing/2014/main" id="{3937743A-D4A2-4D8D-B4EF-06CE275E362E}"/>
              </a:ext>
            </a:extLst>
          </p:cNvPr>
          <p:cNvSpPr/>
          <p:nvPr/>
        </p:nvSpPr>
        <p:spPr>
          <a:xfrm>
            <a:off x="318247" y="3364005"/>
            <a:ext cx="11555506" cy="1107141"/>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Фьючерс можно рассматривать как стандартизированную разновидность форварда, который обращается на организованном рынке с взаимными расчётами, централизованными внутри биржи.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усеченные противолежащие углы 6">
            <a:extLst>
              <a:ext uri="{FF2B5EF4-FFF2-40B4-BE49-F238E27FC236}">
                <a16:creationId xmlns:a16="http://schemas.microsoft.com/office/drawing/2014/main" id="{727881DD-7BC7-4A7C-929D-50C05AA84604}"/>
              </a:ext>
            </a:extLst>
          </p:cNvPr>
          <p:cNvSpPr/>
          <p:nvPr/>
        </p:nvSpPr>
        <p:spPr>
          <a:xfrm>
            <a:off x="318247" y="4625788"/>
            <a:ext cx="11555506" cy="1873624"/>
          </a:xfrm>
          <a:prstGeom prst="snip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Главное отличие форвардного и фьючерсного контрактов состоит в том, что форвардный контракт представляет собой разовую внебиржевую сделку между продавцом и покупателем, а фьючерсный контракт – повторяющееся предложение, которым торгуют на бирже. </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1617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усеченные противолежащие углы 2">
            <a:extLst>
              <a:ext uri="{FF2B5EF4-FFF2-40B4-BE49-F238E27FC236}">
                <a16:creationId xmlns:a16="http://schemas.microsoft.com/office/drawing/2014/main" id="{006EE6B7-62FC-479A-BB04-9B7A7B39D67D}"/>
              </a:ext>
            </a:extLst>
          </p:cNvPr>
          <p:cNvSpPr/>
          <p:nvPr/>
        </p:nvSpPr>
        <p:spPr>
          <a:xfrm>
            <a:off x="188259" y="233082"/>
            <a:ext cx="11860306" cy="1963271"/>
          </a:xfrm>
          <a:prstGeom prst="snip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Фьючерс – это биржевой инструмент. Заключение фьючерсных контрактов имеет целью не реальную поставку конкретных ценных бумаг, а хеджирование (страхование) позиций контрагентов на игру на разнице цен. Приобретая контракт, владелец рассчитывает продать его дороже, а продавец надеется приобрести такой же контракт по более низкой цене. На установленную во фьючерсе дату расчет между покупателем и продавцом происходит денежными средствами на фондовой бирже через клиринговую палату. </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усеченные противолежащие углы 3">
            <a:extLst>
              <a:ext uri="{FF2B5EF4-FFF2-40B4-BE49-F238E27FC236}">
                <a16:creationId xmlns:a16="http://schemas.microsoft.com/office/drawing/2014/main" id="{A11B2837-760A-46AB-9A12-725DA2ECA00D}"/>
              </a:ext>
            </a:extLst>
          </p:cNvPr>
          <p:cNvSpPr/>
          <p:nvPr/>
        </p:nvSpPr>
        <p:spPr>
          <a:xfrm>
            <a:off x="219635" y="2290606"/>
            <a:ext cx="11860306" cy="995084"/>
          </a:xfrm>
          <a:prstGeom prst="snip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Фьючерсы пришли на фондовую биржу с товарной, изначально фьючерсы заключались на поставку будущего урожая под оплату весной значительно меньшую, чем осенью. </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AD8742B-1034-4930-B012-FB839ECA4E7B}"/>
              </a:ext>
            </a:extLst>
          </p:cNvPr>
          <p:cNvSpPr txBox="1"/>
          <p:nvPr/>
        </p:nvSpPr>
        <p:spPr>
          <a:xfrm>
            <a:off x="331695" y="3379943"/>
            <a:ext cx="6096000" cy="422167"/>
          </a:xfrm>
          <a:prstGeom prst="rect">
            <a:avLst/>
          </a:prstGeom>
          <a:noFill/>
        </p:spPr>
        <p:txBody>
          <a:bodyPr wrap="square">
            <a:spAutoFit/>
          </a:bodyPr>
          <a:lstStyle/>
          <a:p>
            <a:pPr marL="457200" indent="450215" algn="just">
              <a:lnSpc>
                <a:spcPct val="150000"/>
              </a:lnSpc>
              <a:spcAft>
                <a:spcPts val="800"/>
              </a:spcAft>
            </a:pP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Выделяют следующие виды фьючерсов: </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CD14FFF-23D9-4F68-9EE4-BB62BD300F8A}"/>
              </a:ext>
            </a:extLst>
          </p:cNvPr>
          <p:cNvSpPr txBox="1"/>
          <p:nvPr/>
        </p:nvSpPr>
        <p:spPr>
          <a:xfrm>
            <a:off x="-174812" y="3770610"/>
            <a:ext cx="12254753" cy="2268826"/>
          </a:xfrm>
          <a:prstGeom prst="rect">
            <a:avLst/>
          </a:prstGeom>
          <a:noFill/>
        </p:spPr>
        <p:txBody>
          <a:bodyPr wrap="square">
            <a:spAutoFit/>
          </a:bodyPr>
          <a:lstStyle/>
          <a:p>
            <a:pPr marL="457200" indent="450215" algn="just">
              <a:lnSpc>
                <a:spcPct val="150000"/>
              </a:lnSpc>
            </a:pP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ru-RU"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Поставочный фьючерс </a:t>
            </a: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предполагает, что на дату исполнения контракта покупатель должен приобрести, а продавец продать установленное в спецификации количество базового актива. Поставка осуществляется по расчётной цене, зафиксированной на последнюю дату торгов. В случае истечения данного контракта, но отсутствия товара у продавца, биржа накладывает штраф. </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spcAft>
                <a:spcPts val="800"/>
              </a:spcAft>
            </a:pP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ru-RU"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Расчётный (</a:t>
            </a:r>
            <a:r>
              <a:rPr lang="ru-RU" sz="1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беспоставочный</a:t>
            </a:r>
            <a:r>
              <a:rPr lang="ru-RU"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фьючерс </a:t>
            </a: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предполагает, что между участниками производятся только денежные расчёты в сумме разницы между ценой контракта и фактической ценой актива на дату исполнения контракта без физической поставки базового актива. Обычно применяется для целей хеджирования рисков изменения цены базового актива или в спекулятивных целях. </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4643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усеченные противолежащие углы 1">
            <a:extLst>
              <a:ext uri="{FF2B5EF4-FFF2-40B4-BE49-F238E27FC236}">
                <a16:creationId xmlns:a16="http://schemas.microsoft.com/office/drawing/2014/main" id="{1BE3A4BB-02C2-43E3-99F9-2AB462B5C165}"/>
              </a:ext>
            </a:extLst>
          </p:cNvPr>
          <p:cNvSpPr/>
          <p:nvPr/>
        </p:nvSpPr>
        <p:spPr>
          <a:xfrm>
            <a:off x="251012" y="161365"/>
            <a:ext cx="11716870" cy="10668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Спецификацией фьючерса называется документ, утверждённый биржей, в котором закреплены основные условия фьючерсного контракта.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111CB4E-EBDA-449F-B74E-16927C6D093D}"/>
              </a:ext>
            </a:extLst>
          </p:cNvPr>
          <p:cNvSpPr txBox="1"/>
          <p:nvPr/>
        </p:nvSpPr>
        <p:spPr>
          <a:xfrm>
            <a:off x="412376" y="1338014"/>
            <a:ext cx="8068235" cy="422167"/>
          </a:xfrm>
          <a:prstGeom prst="rect">
            <a:avLst/>
          </a:prstGeom>
          <a:noFill/>
        </p:spPr>
        <p:txBody>
          <a:bodyPr wrap="square">
            <a:spAutoFit/>
          </a:bodyPr>
          <a:lstStyle/>
          <a:p>
            <a:pPr marL="457200" indent="450215" algn="just">
              <a:lnSpc>
                <a:spcPct val="150000"/>
              </a:lnSpc>
              <a:spcAft>
                <a:spcPts val="8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 спецификации фьючерса указываются следующие параметры: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95BFECD-918E-4ECF-B5FD-A4D0AD61CFC4}"/>
              </a:ext>
            </a:extLst>
          </p:cNvPr>
          <p:cNvSpPr txBox="1"/>
          <p:nvPr/>
        </p:nvSpPr>
        <p:spPr>
          <a:xfrm>
            <a:off x="412376" y="1760181"/>
            <a:ext cx="10587318" cy="3007490"/>
          </a:xfrm>
          <a:prstGeom prst="rect">
            <a:avLst/>
          </a:prstGeom>
          <a:noFill/>
        </p:spPr>
        <p:txBody>
          <a:bodyPr wrap="square">
            <a:spAutoFit/>
          </a:bodyPr>
          <a:lstStyle/>
          <a:p>
            <a:pPr marL="457200" indent="450215" algn="just">
              <a:lnSpc>
                <a:spcPct val="150000"/>
              </a:lnSpc>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наименование контракта;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условное наименование (сокращение);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тип контракта (расчётный/поставочный);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размер контракта – количество базового актива, приходящееся на один контракт;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сроки обращения контракта;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дата поставки;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минимальное изменение цены;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spcAft>
                <a:spcPts val="8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стоимость минимального шага.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DB82AB6D-21F8-4657-ACD4-C1CC8F151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194" y="3429000"/>
            <a:ext cx="7242688" cy="316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706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7ED0AC-E0DE-4F9C-B408-B5F7A2BF5A6B}"/>
              </a:ext>
            </a:extLst>
          </p:cNvPr>
          <p:cNvSpPr txBox="1"/>
          <p:nvPr/>
        </p:nvSpPr>
        <p:spPr>
          <a:xfrm>
            <a:off x="502023" y="136743"/>
            <a:ext cx="6096000" cy="463397"/>
          </a:xfrm>
          <a:prstGeom prst="rect">
            <a:avLst/>
          </a:prstGeom>
          <a:solidFill>
            <a:schemeClr val="accent6">
              <a:lumMod val="20000"/>
              <a:lumOff val="80000"/>
            </a:schemeClr>
          </a:solidFill>
        </p:spPr>
        <p:txBody>
          <a:bodyPr wrap="square">
            <a:spAutoFit/>
          </a:bodyPr>
          <a:lstStyle/>
          <a:p>
            <a:pPr lvl="0" algn="just">
              <a:lnSpc>
                <a:spcPct val="150000"/>
              </a:lnSpc>
              <a:spcAft>
                <a:spcPts val="800"/>
              </a:spcAft>
            </a:pPr>
            <a:r>
              <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 Опционы</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один верхний угол скругленный, другой — усеченный 3">
            <a:extLst>
              <a:ext uri="{FF2B5EF4-FFF2-40B4-BE49-F238E27FC236}">
                <a16:creationId xmlns:a16="http://schemas.microsoft.com/office/drawing/2014/main" id="{34B1EB83-E689-41EB-BD0F-8A7C6E8BF4AA}"/>
              </a:ext>
            </a:extLst>
          </p:cNvPr>
          <p:cNvSpPr/>
          <p:nvPr/>
        </p:nvSpPr>
        <p:spPr>
          <a:xfrm>
            <a:off x="349624" y="775694"/>
            <a:ext cx="11564470" cy="186465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b="1">
                <a:effectLst/>
                <a:latin typeface="Times New Roman" panose="02020603050405020304" pitchFamily="18" charset="0"/>
                <a:ea typeface="Calibri" panose="020F0502020204030204" pitchFamily="34" charset="0"/>
                <a:cs typeface="Times New Roman" panose="02020603050405020304" pitchFamily="18" charset="0"/>
              </a:rPr>
              <a:t>Опцион</a:t>
            </a:r>
            <a:r>
              <a:rPr lang="ru-RU" sz="1800">
                <a:effectLst/>
                <a:latin typeface="Times New Roman" panose="02020603050405020304" pitchFamily="18" charset="0"/>
                <a:ea typeface="Calibri" panose="020F0502020204030204" pitchFamily="34" charset="0"/>
                <a:cs typeface="Times New Roman" panose="02020603050405020304" pitchFamily="18" charset="0"/>
              </a:rPr>
              <a:t> – контракт, заключенный между двумя лицами, в соответствии с которым одно лицо предоставляет другому лицу право купить или продать ценные бумаги по заранее установленной цене (цене исполнения) в течение определенного времени. Это право в последующем может быть перепродано. Покупая опцион, покупатель платит его продавцу премию – цену опциона.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один верхний угол скругленный, другой — усеченный 4">
            <a:extLst>
              <a:ext uri="{FF2B5EF4-FFF2-40B4-BE49-F238E27FC236}">
                <a16:creationId xmlns:a16="http://schemas.microsoft.com/office/drawing/2014/main" id="{B84C95F6-AF6D-41B0-ABEF-6936C85133BD}"/>
              </a:ext>
            </a:extLst>
          </p:cNvPr>
          <p:cNvSpPr/>
          <p:nvPr/>
        </p:nvSpPr>
        <p:spPr>
          <a:xfrm>
            <a:off x="349624" y="2751669"/>
            <a:ext cx="11564470" cy="815294"/>
          </a:xfrm>
          <a:prstGeom prst="snip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Цена опциона формируется под влиянием спроса и предложения. Страйк – это цена исполнения опциона. Существует несколько видов опционов (табл. 1).</a:t>
            </a:r>
            <a:endParaRPr lang="ru-RU" sz="14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Таблица 5">
            <a:extLst>
              <a:ext uri="{FF2B5EF4-FFF2-40B4-BE49-F238E27FC236}">
                <a16:creationId xmlns:a16="http://schemas.microsoft.com/office/drawing/2014/main" id="{FD1AB050-948A-4871-9C16-D27D02EACA0C}"/>
              </a:ext>
            </a:extLst>
          </p:cNvPr>
          <p:cNvGraphicFramePr>
            <a:graphicFrameLocks noGrp="1"/>
          </p:cNvGraphicFramePr>
          <p:nvPr>
            <p:extLst>
              <p:ext uri="{D42A27DB-BD31-4B8C-83A1-F6EECF244321}">
                <p14:modId xmlns:p14="http://schemas.microsoft.com/office/powerpoint/2010/main" val="2696717974"/>
              </p:ext>
            </p:extLst>
          </p:nvPr>
        </p:nvGraphicFramePr>
        <p:xfrm>
          <a:off x="215153" y="4217648"/>
          <a:ext cx="11698941" cy="2175702"/>
        </p:xfrm>
        <a:graphic>
          <a:graphicData uri="http://schemas.openxmlformats.org/drawingml/2006/table">
            <a:tbl>
              <a:tblPr firstRow="1" firstCol="1" bandRow="1">
                <a:tableStyleId>{68D230F3-CF80-4859-8CE7-A43EE81993B5}</a:tableStyleId>
              </a:tblPr>
              <a:tblGrid>
                <a:gridCol w="4118037">
                  <a:extLst>
                    <a:ext uri="{9D8B030D-6E8A-4147-A177-3AD203B41FA5}">
                      <a16:colId xmlns:a16="http://schemas.microsoft.com/office/drawing/2014/main" val="3652212198"/>
                    </a:ext>
                  </a:extLst>
                </a:gridCol>
                <a:gridCol w="7580904">
                  <a:extLst>
                    <a:ext uri="{9D8B030D-6E8A-4147-A177-3AD203B41FA5}">
                      <a16:colId xmlns:a16="http://schemas.microsoft.com/office/drawing/2014/main" val="2456484275"/>
                    </a:ext>
                  </a:extLst>
                </a:gridCol>
              </a:tblGrid>
              <a:tr h="0">
                <a:tc>
                  <a:txBody>
                    <a:bodyPr/>
                    <a:lstStyle/>
                    <a:p>
                      <a:pPr marL="457200">
                        <a:lnSpc>
                          <a:spcPct val="107000"/>
                        </a:lnSpc>
                      </a:pPr>
                      <a:r>
                        <a:rPr lang="ru-RU" sz="1400" dirty="0">
                          <a:solidFill>
                            <a:srgbClr val="002060"/>
                          </a:solidFill>
                          <a:effectLst/>
                          <a:latin typeface="Times New Roman" panose="02020603050405020304" pitchFamily="18" charset="0"/>
                          <a:cs typeface="Times New Roman" panose="02020603050405020304" pitchFamily="18" charset="0"/>
                        </a:rPr>
                        <a:t>Вид опциона</a:t>
                      </a:r>
                      <a:endPar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ru-RU" sz="1400">
                          <a:solidFill>
                            <a:srgbClr val="002060"/>
                          </a:solidFill>
                          <a:effectLst/>
                          <a:latin typeface="Times New Roman" panose="02020603050405020304" pitchFamily="18" charset="0"/>
                          <a:cs typeface="Times New Roman" panose="02020603050405020304" pitchFamily="18" charset="0"/>
                        </a:rPr>
                        <a:t>Характеристика</a:t>
                      </a:r>
                      <a:endParaRPr lang="ru-RU"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6250280"/>
                  </a:ext>
                </a:extLst>
              </a:tr>
              <a:tr h="0">
                <a:tc gridSpan="2">
                  <a:txBody>
                    <a:bodyPr/>
                    <a:lstStyle/>
                    <a:p>
                      <a:pPr marL="457200">
                        <a:lnSpc>
                          <a:spcPct val="107000"/>
                        </a:lnSpc>
                        <a:spcAft>
                          <a:spcPts val="800"/>
                        </a:spcAft>
                      </a:pPr>
                      <a:r>
                        <a:rPr lang="ru-RU" sz="1400" dirty="0">
                          <a:solidFill>
                            <a:srgbClr val="002060"/>
                          </a:solidFill>
                          <a:effectLst/>
                          <a:latin typeface="Times New Roman" panose="02020603050405020304" pitchFamily="18" charset="0"/>
                          <a:cs typeface="Times New Roman" panose="02020603050405020304" pitchFamily="18" charset="0"/>
                        </a:rPr>
                        <a:t>В зависимости от принятых обязательств:</a:t>
                      </a:r>
                      <a:endPar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extLst>
                  <a:ext uri="{0D108BD9-81ED-4DB2-BD59-A6C34878D82A}">
                    <a16:rowId xmlns:a16="http://schemas.microsoft.com/office/drawing/2014/main" val="2162255968"/>
                  </a:ext>
                </a:extLst>
              </a:tr>
              <a:tr h="0">
                <a:tc>
                  <a:txBody>
                    <a:bodyPr/>
                    <a:lstStyle/>
                    <a:p>
                      <a:pPr marL="457200">
                        <a:lnSpc>
                          <a:spcPct val="107000"/>
                        </a:lnSpc>
                      </a:pPr>
                      <a:r>
                        <a:rPr lang="ru-RU" sz="1400">
                          <a:solidFill>
                            <a:srgbClr val="002060"/>
                          </a:solidFill>
                          <a:effectLst/>
                          <a:latin typeface="Times New Roman" panose="02020603050405020304" pitchFamily="18" charset="0"/>
                          <a:cs typeface="Times New Roman" panose="02020603050405020304" pitchFamily="18" charset="0"/>
                        </a:rPr>
                        <a:t>Опцион покупателя – колл-опцион (call)</a:t>
                      </a:r>
                      <a:endParaRPr lang="ru-RU"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ru-RU" sz="1400" dirty="0">
                          <a:solidFill>
                            <a:srgbClr val="002060"/>
                          </a:solidFill>
                          <a:effectLst/>
                          <a:latin typeface="Times New Roman" panose="02020603050405020304" pitchFamily="18" charset="0"/>
                          <a:cs typeface="Times New Roman" panose="02020603050405020304" pitchFamily="18" charset="0"/>
                        </a:rPr>
                        <a:t>Сделка, дающая право держателю опциона купить по фиксированной цене (цене исполнения) определенное количество ценных бумаг в будущем</a:t>
                      </a:r>
                      <a:endPar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2597711"/>
                  </a:ext>
                </a:extLst>
              </a:tr>
              <a:tr h="0">
                <a:tc>
                  <a:txBody>
                    <a:bodyPr/>
                    <a:lstStyle/>
                    <a:p>
                      <a:pPr marL="457200">
                        <a:lnSpc>
                          <a:spcPct val="107000"/>
                        </a:lnSpc>
                      </a:pPr>
                      <a:r>
                        <a:rPr lang="ru-RU" sz="1400">
                          <a:solidFill>
                            <a:srgbClr val="002060"/>
                          </a:solidFill>
                          <a:effectLst/>
                          <a:latin typeface="Times New Roman" panose="02020603050405020304" pitchFamily="18" charset="0"/>
                          <a:cs typeface="Times New Roman" panose="02020603050405020304" pitchFamily="18" charset="0"/>
                        </a:rPr>
                        <a:t>Опцион продавца – пут-опцион (put)</a:t>
                      </a:r>
                      <a:endParaRPr lang="ru-RU"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ru-RU" sz="1400" dirty="0">
                          <a:solidFill>
                            <a:srgbClr val="002060"/>
                          </a:solidFill>
                          <a:effectLst/>
                          <a:latin typeface="Times New Roman" panose="02020603050405020304" pitchFamily="18" charset="0"/>
                          <a:cs typeface="Times New Roman" panose="02020603050405020304" pitchFamily="18" charset="0"/>
                        </a:rPr>
                        <a:t>Сделка, предоставляющая право его держателю продать в будущем определенное количество ценных бумаг по фиксированной цене</a:t>
                      </a:r>
                      <a:endPar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1092295"/>
                  </a:ext>
                </a:extLst>
              </a:tr>
              <a:tr h="0">
                <a:tc gridSpan="2">
                  <a:txBody>
                    <a:bodyPr/>
                    <a:lstStyle/>
                    <a:p>
                      <a:pPr marL="457200">
                        <a:lnSpc>
                          <a:spcPct val="107000"/>
                        </a:lnSpc>
                        <a:spcAft>
                          <a:spcPts val="800"/>
                        </a:spcAft>
                      </a:pPr>
                      <a:r>
                        <a:rPr lang="ru-RU" sz="1400" dirty="0">
                          <a:solidFill>
                            <a:srgbClr val="002060"/>
                          </a:solidFill>
                          <a:effectLst/>
                          <a:latin typeface="Times New Roman" panose="02020603050405020304" pitchFamily="18" charset="0"/>
                          <a:cs typeface="Times New Roman" panose="02020603050405020304" pitchFamily="18" charset="0"/>
                        </a:rPr>
                        <a:t>В зависимости от сроков исполнения:</a:t>
                      </a:r>
                      <a:endPar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extLst>
                  <a:ext uri="{0D108BD9-81ED-4DB2-BD59-A6C34878D82A}">
                    <a16:rowId xmlns:a16="http://schemas.microsoft.com/office/drawing/2014/main" val="786079903"/>
                  </a:ext>
                </a:extLst>
              </a:tr>
              <a:tr h="0">
                <a:tc>
                  <a:txBody>
                    <a:bodyPr/>
                    <a:lstStyle/>
                    <a:p>
                      <a:pPr marL="457200">
                        <a:lnSpc>
                          <a:spcPct val="107000"/>
                        </a:lnSpc>
                      </a:pPr>
                      <a:r>
                        <a:rPr lang="ru-RU" sz="1400">
                          <a:solidFill>
                            <a:srgbClr val="002060"/>
                          </a:solidFill>
                          <a:effectLst/>
                          <a:latin typeface="Times New Roman" panose="02020603050405020304" pitchFamily="18" charset="0"/>
                          <a:cs typeface="Times New Roman" panose="02020603050405020304" pitchFamily="18" charset="0"/>
                        </a:rPr>
                        <a:t>Американский</a:t>
                      </a:r>
                      <a:endParaRPr lang="ru-RU"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ru-RU" sz="1400" dirty="0">
                          <a:solidFill>
                            <a:srgbClr val="002060"/>
                          </a:solidFill>
                          <a:effectLst/>
                          <a:latin typeface="Times New Roman" panose="02020603050405020304" pitchFamily="18" charset="0"/>
                          <a:cs typeface="Times New Roman" panose="02020603050405020304" pitchFamily="18" charset="0"/>
                        </a:rPr>
                        <a:t>Опцион, который может быть реализован в любое время до окончания срока действия</a:t>
                      </a:r>
                      <a:endPar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200237"/>
                  </a:ext>
                </a:extLst>
              </a:tr>
              <a:tr h="0">
                <a:tc>
                  <a:txBody>
                    <a:bodyPr/>
                    <a:lstStyle/>
                    <a:p>
                      <a:pPr marL="457200">
                        <a:lnSpc>
                          <a:spcPct val="107000"/>
                        </a:lnSpc>
                      </a:pPr>
                      <a:r>
                        <a:rPr lang="ru-RU" sz="1400">
                          <a:solidFill>
                            <a:srgbClr val="002060"/>
                          </a:solidFill>
                          <a:effectLst/>
                          <a:latin typeface="Times New Roman" panose="02020603050405020304" pitchFamily="18" charset="0"/>
                          <a:cs typeface="Times New Roman" panose="02020603050405020304" pitchFamily="18" charset="0"/>
                        </a:rPr>
                        <a:t>Европейский</a:t>
                      </a:r>
                      <a:endParaRPr lang="ru-RU"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ru-RU" sz="1400" dirty="0">
                          <a:solidFill>
                            <a:srgbClr val="002060"/>
                          </a:solidFill>
                          <a:effectLst/>
                          <a:latin typeface="Times New Roman" panose="02020603050405020304" pitchFamily="18" charset="0"/>
                          <a:cs typeface="Times New Roman" panose="02020603050405020304" pitchFamily="18" charset="0"/>
                        </a:rPr>
                        <a:t>Опцион, который может быть реализован только в момент его погашения (окончания срока действия)</a:t>
                      </a:r>
                      <a:endPar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1942057"/>
                  </a:ext>
                </a:extLst>
              </a:tr>
            </a:tbl>
          </a:graphicData>
        </a:graphic>
      </p:graphicFrame>
      <p:sp>
        <p:nvSpPr>
          <p:cNvPr id="8" name="TextBox 7">
            <a:extLst>
              <a:ext uri="{FF2B5EF4-FFF2-40B4-BE49-F238E27FC236}">
                <a16:creationId xmlns:a16="http://schemas.microsoft.com/office/drawing/2014/main" id="{818CFAFD-765C-4609-8A26-BBAFE3653629}"/>
              </a:ext>
            </a:extLst>
          </p:cNvPr>
          <p:cNvSpPr txBox="1"/>
          <p:nvPr/>
        </p:nvSpPr>
        <p:spPr>
          <a:xfrm>
            <a:off x="2438400" y="3566963"/>
            <a:ext cx="6096000" cy="463397"/>
          </a:xfrm>
          <a:prstGeom prst="rect">
            <a:avLst/>
          </a:prstGeom>
          <a:noFill/>
        </p:spPr>
        <p:txBody>
          <a:bodyPr wrap="square">
            <a:spAutoFit/>
          </a:bodyPr>
          <a:lstStyle/>
          <a:p>
            <a:pPr marL="457200" algn="ctr">
              <a:lnSpc>
                <a:spcPct val="150000"/>
              </a:lnSpc>
              <a:spcAft>
                <a:spcPts val="800"/>
              </a:spcAft>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Таблица 1 – Виды опционов</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939480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Light"/>
        <a:ea typeface="微软雅黑"/>
        <a:cs typeface=""/>
      </a:majorFont>
      <a:minorFont>
        <a:latin typeface="Calibri"/>
        <a:ea typeface="新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TotalTime>
  <Words>2439</Words>
  <Application>Microsoft Office PowerPoint</Application>
  <PresentationFormat>Широкоэкранный</PresentationFormat>
  <Paragraphs>117</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Calibri Light</vt:lpstr>
      <vt:lpstr>Times New Roman</vt:lpstr>
      <vt:lpstr>Wingdings</vt:lpstr>
      <vt:lpstr>Office 主题</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Оля У</cp:lastModifiedBy>
  <cp:revision>161</cp:revision>
  <dcterms:created xsi:type="dcterms:W3CDTF">2015-01-18T03:35:19Z</dcterms:created>
  <dcterms:modified xsi:type="dcterms:W3CDTF">2022-02-04T10:56:31Z</dcterms:modified>
</cp:coreProperties>
</file>